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6" r:id="rId3"/>
    <p:sldId id="262" r:id="rId4"/>
    <p:sldId id="273" r:id="rId5"/>
    <p:sldId id="274" r:id="rId6"/>
    <p:sldId id="275" r:id="rId7"/>
    <p:sldId id="277" r:id="rId8"/>
    <p:sldId id="276" r:id="rId9"/>
    <p:sldId id="278" r:id="rId10"/>
    <p:sldId id="279" r:id="rId11"/>
    <p:sldId id="280" r:id="rId12"/>
    <p:sldId id="282" r:id="rId13"/>
    <p:sldId id="283" r:id="rId14"/>
    <p:sldId id="288" r:id="rId15"/>
    <p:sldId id="284" r:id="rId16"/>
    <p:sldId id="287" r:id="rId17"/>
    <p:sldId id="281" r:id="rId18"/>
    <p:sldId id="289" r:id="rId19"/>
    <p:sldId id="290" r:id="rId20"/>
    <p:sldId id="291" r:id="rId21"/>
    <p:sldId id="292" r:id="rId22"/>
    <p:sldId id="293" r:id="rId2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0" d="100"/>
          <a:sy n="120" d="100"/>
        </p:scale>
        <p:origin x="-76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printerSettings" Target="printerSettings/printerSettings1.bin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0873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8521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18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826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040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790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903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89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991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2957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2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916102-580D-2E40-AC4A-7AD845DB9774}" type="datetimeFigureOut">
              <a:rPr lang="en-US" smtClean="0"/>
              <a:t>9/24/13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D1B64-410C-B74F-8FF6-0470BAC3B2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0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ciencenews.org/view/feature/id/350693/description/View_to_a_cel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799" y="2130425"/>
            <a:ext cx="7876117" cy="160549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Biol</a:t>
            </a:r>
            <a:r>
              <a:rPr lang="en-US" dirty="0" smtClean="0"/>
              <a:t> 111</a:t>
            </a:r>
            <a:br>
              <a:rPr lang="en-US" dirty="0" smtClean="0"/>
            </a:br>
            <a:r>
              <a:rPr lang="en-US" dirty="0" smtClean="0"/>
              <a:t>Discussion 3</a:t>
            </a:r>
            <a:br>
              <a:rPr lang="en-US" dirty="0" smtClean="0"/>
            </a:br>
            <a:r>
              <a:rPr lang="en-US" dirty="0" smtClean="0"/>
              <a:t>9-25-13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View to a Cell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Science News</a:t>
            </a:r>
          </a:p>
          <a:p>
            <a:r>
              <a:rPr lang="en-US" sz="2600" dirty="0" smtClean="0">
                <a:solidFill>
                  <a:schemeClr val="tx1"/>
                </a:solidFill>
              </a:rPr>
              <a:t>June 15, 2013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837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610" r="-106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7460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For humans to see something it must also “stick out” from its surroundings.  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Simple dyes can be used to provide contrast from background or </a:t>
            </a:r>
          </a:p>
          <a:p>
            <a:pPr marL="0" indent="0">
              <a:buNone/>
            </a:pPr>
            <a:r>
              <a:rPr lang="en-US" dirty="0" smtClean="0"/>
              <a:t>to stains specific structures.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7415" y="3999229"/>
            <a:ext cx="3031067" cy="2424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3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art of providing resolution and color/contrast to see something clearly is called imaging.  </a:t>
            </a:r>
          </a:p>
          <a:p>
            <a:endParaRPr lang="en-US" dirty="0"/>
          </a:p>
          <a:p>
            <a:r>
              <a:rPr lang="en-US" dirty="0" smtClean="0"/>
              <a:t>Your paper provides some AMAZING examples of the newest types of cell imaging.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6633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Any guesses?...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68439" r="-68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360549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Older imaging of mitosis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rcRect l="-21511" r="-215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521960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Compare resolution</a:t>
            </a:r>
            <a:r>
              <a:rPr lang="en-US" dirty="0" smtClean="0"/>
              <a:t>!</a:t>
            </a:r>
            <a:br>
              <a:rPr lang="en-US" dirty="0" smtClean="0"/>
            </a:br>
            <a:r>
              <a:rPr lang="en-US" dirty="0" smtClean="0"/>
              <a:t>Go to paper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392" r="-13392"/>
          <a:stretch>
            <a:fillRect/>
          </a:stretch>
        </p:blipFill>
        <p:spPr>
          <a:xfrm>
            <a:off x="563033" y="1600200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04667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Slideshow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http://www.sciencenews.org/view/feature/id/350693/description/</a:t>
            </a:r>
            <a:r>
              <a:rPr lang="en-US" dirty="0" smtClean="0">
                <a:hlinkClick r:id="rId2"/>
              </a:rPr>
              <a:t>View_to_a_cell</a:t>
            </a:r>
            <a:endParaRPr lang="en-US" dirty="0" smtClean="0"/>
          </a:p>
          <a:p>
            <a:endParaRPr lang="en-US" dirty="0"/>
          </a:p>
          <a:p>
            <a:pPr lvl="1"/>
            <a:r>
              <a:rPr lang="en-US" dirty="0" smtClean="0"/>
              <a:t>Use the slideshow to learn/review cell parts and their functions!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34048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6069" r="-1606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826023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are the colors made?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of the vibrant colors in these pictures come from florescent molecules.  In a sense the cells and cell parts are “stained” with fluorescent dyes.</a:t>
            </a:r>
          </a:p>
          <a:p>
            <a:endParaRPr lang="en-US" dirty="0"/>
          </a:p>
          <a:p>
            <a:r>
              <a:rPr lang="en-US" dirty="0" smtClean="0"/>
              <a:t>How do the dyes stick to specific parts?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9583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Antibodies!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Nearly every picture shows the use of a specific antibody that binds to a specific molecule that would only be found in/on specific cell parts.</a:t>
            </a:r>
          </a:p>
          <a:p>
            <a:endParaRPr lang="en-US" dirty="0"/>
          </a:p>
          <a:p>
            <a:r>
              <a:rPr lang="en-US" dirty="0" smtClean="0"/>
              <a:t>Antibodies are VERY specific for one part of one type of molecule.  They are used in all types of imaging to show the location of a specific substance (which is called the </a:t>
            </a:r>
            <a:r>
              <a:rPr lang="en-US" b="1" i="1" dirty="0" smtClean="0"/>
              <a:t>antigen</a:t>
            </a:r>
            <a:r>
              <a:rPr lang="en-US" dirty="0" smtClean="0"/>
              <a:t>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04287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Before we start….?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 content lecture 11.  Master for Friday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Any questions regarding exam?  Please see me if you think your </a:t>
            </a:r>
            <a:r>
              <a:rPr lang="en-US" dirty="0" err="1" smtClean="0"/>
              <a:t>scantron</a:t>
            </a:r>
            <a:r>
              <a:rPr lang="en-US" dirty="0" smtClean="0"/>
              <a:t> was not scanned properly. All </a:t>
            </a:r>
            <a:r>
              <a:rPr lang="en-US" dirty="0" err="1" smtClean="0"/>
              <a:t>scantrons</a:t>
            </a:r>
            <a:r>
              <a:rPr lang="en-US" dirty="0" smtClean="0"/>
              <a:t> were scanned and saved as images.</a:t>
            </a:r>
          </a:p>
        </p:txBody>
      </p:sp>
    </p:spTree>
    <p:extLst>
      <p:ext uri="{BB962C8B-B14F-4D97-AF65-F5344CB8AC3E}">
        <p14:creationId xmlns:p14="http://schemas.microsoft.com/office/powerpoint/2010/main" val="3323495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5635" r="-75635"/>
          <a:stretch>
            <a:fillRect/>
          </a:stretch>
        </p:blipFill>
        <p:spPr>
          <a:xfrm>
            <a:off x="457200" y="1311805"/>
            <a:ext cx="8652770" cy="4758690"/>
          </a:xfrm>
        </p:spPr>
      </p:pic>
      <p:sp>
        <p:nvSpPr>
          <p:cNvPr id="5" name="TextBox 4"/>
          <p:cNvSpPr txBox="1"/>
          <p:nvPr/>
        </p:nvSpPr>
        <p:spPr>
          <a:xfrm>
            <a:off x="6392333" y="4699000"/>
            <a:ext cx="26035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YOU make antibodies that bind antigens from pathogens (bacteria, viruses, fungi etc., that can make you sick)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72885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research and medicine, those same types of antibodies are used for imaging.  The reason they show up and look so beautiful, is that a fluorescent molecule is attached to the antibody.  So the antibody binds the antigen and we see beautiful color.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3642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8967" r="-289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4764108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Today’s paper included ½ page of reading and 26 pictures!  Like the good old days of picture books!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Let’s start with some basic concepts of optics and microscopy.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0780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Cells and Microscopes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made the first microscope?</a:t>
            </a:r>
          </a:p>
          <a:p>
            <a:pPr lvl="1"/>
            <a:r>
              <a:rPr lang="en-US" dirty="0" smtClean="0"/>
              <a:t>Anton van </a:t>
            </a:r>
            <a:r>
              <a:rPr lang="en-US" dirty="0" err="1" smtClean="0"/>
              <a:t>Leeuvenhoek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 smtClean="0"/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                There is is…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4656" y="2439423"/>
            <a:ext cx="2293112" cy="349605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4146619" y="4494202"/>
            <a:ext cx="2898291" cy="618767"/>
          </a:xfrm>
          <a:prstGeom prst="straightConnector1">
            <a:avLst/>
          </a:prstGeom>
          <a:ln w="57150" cmpd="sng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26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1657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Leeuwnhoek</a:t>
            </a:r>
            <a:r>
              <a:rPr lang="en-US" dirty="0" smtClean="0"/>
              <a:t> is thought to have been the first to see and describe live microorganisms. (From his own mouth!)  He called these “</a:t>
            </a:r>
            <a:r>
              <a:rPr lang="en-US" dirty="0" err="1" smtClean="0"/>
              <a:t>animacules</a:t>
            </a:r>
            <a:r>
              <a:rPr lang="en-US" dirty="0" smtClean="0"/>
              <a:t>”</a:t>
            </a:r>
          </a:p>
          <a:p>
            <a:endParaRPr lang="en-US" dirty="0"/>
          </a:p>
          <a:p>
            <a:r>
              <a:rPr lang="en-US" dirty="0" smtClean="0"/>
              <a:t>He observed every type of microorganism except viruses.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832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microscopes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Magnify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5416" y="3764292"/>
            <a:ext cx="1306101" cy="199126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3417" y="1294870"/>
            <a:ext cx="3814351" cy="5815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125883" y="3566583"/>
            <a:ext cx="112183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3X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591533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Magnification is worthless without resolution.</a:t>
            </a:r>
          </a:p>
          <a:p>
            <a:endParaRPr lang="en-US" dirty="0"/>
          </a:p>
          <a:p>
            <a:pPr lvl="1"/>
            <a:r>
              <a:rPr lang="en-US" dirty="0" smtClean="0"/>
              <a:t>Define resolution?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598" r="-1459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77152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598" r="-14598"/>
          <a:stretch>
            <a:fillRect/>
          </a:stretch>
        </p:blipFill>
        <p:spPr>
          <a:xfrm>
            <a:off x="499534" y="1600200"/>
            <a:ext cx="8229600" cy="4525963"/>
          </a:xfrm>
        </p:spPr>
      </p:pic>
      <p:sp>
        <p:nvSpPr>
          <p:cNvPr id="3" name="TextBox 2"/>
          <p:cNvSpPr txBox="1"/>
          <p:nvPr/>
        </p:nvSpPr>
        <p:spPr>
          <a:xfrm>
            <a:off x="4614334" y="5897496"/>
            <a:ext cx="34607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smaller this distance can be, the better the resolving power of a microscope or imaging system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037417" y="5810251"/>
            <a:ext cx="1545166" cy="793749"/>
          </a:xfrm>
          <a:prstGeom prst="straightConnector1">
            <a:avLst/>
          </a:prstGeom>
          <a:ln w="57150" cmpd="sng"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29394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465</Words>
  <Application>Microsoft Macintosh PowerPoint</Application>
  <PresentationFormat>On-screen Show (4:3)</PresentationFormat>
  <Paragraphs>55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 Biol 111 Discussion 3 9-25-13</vt:lpstr>
      <vt:lpstr>Before we start….?</vt:lpstr>
      <vt:lpstr>PowerPoint Presentation</vt:lpstr>
      <vt:lpstr>Cells and Microscopes</vt:lpstr>
      <vt:lpstr>1657</vt:lpstr>
      <vt:lpstr>What do microscopes do?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Imaging</vt:lpstr>
      <vt:lpstr>Any guesses?...</vt:lpstr>
      <vt:lpstr>Older imaging of mitosis</vt:lpstr>
      <vt:lpstr>Compare resolution! Go to paper</vt:lpstr>
      <vt:lpstr>Slideshow</vt:lpstr>
      <vt:lpstr>PowerPoint Presentation</vt:lpstr>
      <vt:lpstr>How are the colors made?</vt:lpstr>
      <vt:lpstr>Antibodies!</vt:lpstr>
      <vt:lpstr>PowerPoint Presentation</vt:lpstr>
      <vt:lpstr>PowerPoint Presentation</vt:lpstr>
      <vt:lpstr>PowerPoint Presentation</vt:lpstr>
    </vt:vector>
  </TitlesOfParts>
  <Company>Minot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Biol 111 Discussion 2</dc:title>
  <dc:creator>Heidi Super</dc:creator>
  <cp:lastModifiedBy>Heidi Super</cp:lastModifiedBy>
  <cp:revision>17</cp:revision>
  <dcterms:created xsi:type="dcterms:W3CDTF">2013-09-06T15:40:12Z</dcterms:created>
  <dcterms:modified xsi:type="dcterms:W3CDTF">2013-09-24T21:45:52Z</dcterms:modified>
</cp:coreProperties>
</file>